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0" r:id="rId5"/>
    <p:sldId id="293" r:id="rId6"/>
    <p:sldId id="292" r:id="rId7"/>
    <p:sldId id="289" r:id="rId8"/>
    <p:sldId id="259" r:id="rId9"/>
    <p:sldId id="262" r:id="rId10"/>
    <p:sldId id="263" r:id="rId11"/>
    <p:sldId id="264" r:id="rId12"/>
    <p:sldId id="266" r:id="rId13"/>
    <p:sldId id="261" r:id="rId14"/>
    <p:sldId id="267" r:id="rId15"/>
    <p:sldId id="269" r:id="rId16"/>
    <p:sldId id="270" r:id="rId17"/>
    <p:sldId id="271" r:id="rId18"/>
    <p:sldId id="272" r:id="rId19"/>
    <p:sldId id="274" r:id="rId20"/>
    <p:sldId id="277" r:id="rId21"/>
    <p:sldId id="279" r:id="rId22"/>
    <p:sldId id="280" r:id="rId23"/>
    <p:sldId id="281" r:id="rId24"/>
    <p:sldId id="282" r:id="rId25"/>
    <p:sldId id="278" r:id="rId26"/>
    <p:sldId id="283" r:id="rId27"/>
    <p:sldId id="285" r:id="rId28"/>
    <p:sldId id="286" r:id="rId29"/>
    <p:sldId id="287" r:id="rId30"/>
    <p:sldId id="288" r:id="rId31"/>
    <p:sldId id="284" r:id="rId32"/>
    <p:sldId id="273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138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0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5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8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9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2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8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20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19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70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59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8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20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28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9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0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0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4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9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5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9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5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569A4-6481-4321-9A47-459CC21B01E2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33A7-9E73-4624-8C77-245CD6953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569A4-6481-4321-9A47-459CC21B01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33A7-9E73-4624-8C77-245CD6953E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3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andrewismusic/videos/1246052922083739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5848103" cy="2808312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effectLst>
                  <a:outerShdw blurRad="50800" dist="38100" dir="8100000" algn="tr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Ravens Hallowe’en quiz!</a:t>
            </a:r>
            <a:endParaRPr lang="en-GB" sz="6000" b="1" dirty="0">
              <a:effectLst>
                <a:outerShdw blurRad="50800" dist="38100" dir="8100000" algn="tr" rotWithShape="0">
                  <a:schemeClr val="bg1">
                    <a:lumMod val="95000"/>
                    <a:alpha val="40000"/>
                  </a:schemeClr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-468560" y="3212976"/>
            <a:ext cx="9831188" cy="3719725"/>
            <a:chOff x="-468560" y="3212976"/>
            <a:chExt cx="9831188" cy="37197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33821" y="4161956"/>
              <a:ext cx="2928807" cy="26833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281" y="4163444"/>
              <a:ext cx="2928807" cy="2683344"/>
            </a:xfrm>
            <a:prstGeom prst="rect">
              <a:avLst/>
            </a:prstGeom>
          </p:spPr>
        </p:pic>
        <p:pic>
          <p:nvPicPr>
            <p:cNvPr id="1032" name="Picture 8" descr="horror trees cartoon images png&#10;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4246488"/>
              <a:ext cx="2376264" cy="268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horror trees cartoon images png&#10;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41280" y="4233079"/>
              <a:ext cx="2376264" cy="268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images-na.ssl-images-amazon.com/images/I/61uDbjjP-CL._AC_SL1500_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937" y="3212976"/>
              <a:ext cx="1360573" cy="1378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Wolf silhouette. | Wolf silhouette, Silhouette art, Animal silhouett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7297" y="5854128"/>
              <a:ext cx="564383" cy="88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4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 descr="tree skeleton silhouette&#10;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9" y="3646860"/>
              <a:ext cx="2113199" cy="317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tree skeleton silhouette&#10;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24660" y="3657724"/>
              <a:ext cx="2113199" cy="317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15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2 – Folklore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Q4: Why would a young woman be peeling an apple on Hallowe’en?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0504" y="2852936"/>
            <a:ext cx="6100207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To bring good fortune for the following harvest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To find out who she would marry</a:t>
            </a:r>
          </a:p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To make it easier to bite into when apple bobbing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40443" y="3844048"/>
            <a:ext cx="9482081" cy="3026304"/>
            <a:chOff x="-140443" y="3844048"/>
            <a:chExt cx="9482081" cy="3026304"/>
          </a:xfrm>
        </p:grpSpPr>
        <p:pic>
          <p:nvPicPr>
            <p:cNvPr id="5133" name="Picture 13" descr="Release the Apostolic, Prophetic, Evangelistic…part 2 | Release the A.P.E.  | Tree illustration, Tree images, Tree drawi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610" y="3844048"/>
              <a:ext cx="3059894" cy="2950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7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906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2 – Folklore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Q5: What did the ancient Greeks do to reduce the risk of zombies?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0504" y="2852936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Baked bread immediately after the funeral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Buried their dead under heavy rocks so they couldn’t escape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Sprinkled salt at the entrances to their homes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40443" y="4729454"/>
            <a:ext cx="9482081" cy="2330192"/>
            <a:chOff x="-140443" y="4729454"/>
            <a:chExt cx="9482081" cy="2330192"/>
          </a:xfrm>
        </p:grpSpPr>
        <p:pic>
          <p:nvPicPr>
            <p:cNvPr id="11266" name="Picture 2" descr="Premium Vector | Silhouette zombie in resurrection action and crawl on the  floor.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1" t="35077" r="73390" b="9815"/>
            <a:stretch/>
          </p:blipFill>
          <p:spPr bwMode="auto">
            <a:xfrm>
              <a:off x="7692458" y="4729454"/>
              <a:ext cx="1252085" cy="2128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Premium Vector | Silhouette zombie in resurrection action and crawl on the  floor.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8" t="59927" r="35711" b="10350"/>
            <a:stretch/>
          </p:blipFill>
          <p:spPr bwMode="auto">
            <a:xfrm>
              <a:off x="5248619" y="5650173"/>
              <a:ext cx="1987677" cy="1173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Premium Vector | Silhouette zombie in resurrection action and crawl on the  floor.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80" t="16002" r="9255" b="33651"/>
            <a:stretch/>
          </p:blipFill>
          <p:spPr bwMode="auto">
            <a:xfrm rot="20356956">
              <a:off x="1567154" y="5041030"/>
              <a:ext cx="2587433" cy="2018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7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559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2 answers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7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Q1: A – no eating or drinking with the fairies or you’ll be stuck there forever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522920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Q5: B – heavy objects on top of dead bodies stop them going anywhere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2096" y="4221088"/>
            <a:ext cx="8229600" cy="11096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Q4: B – throw the peel over your shoulder to see the initial of your future love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5990" y="3212976"/>
            <a:ext cx="8229600" cy="11096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Q3: A – he must be dressed in white at midday, the horse will stop at the vampire’s grave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2666442"/>
            <a:ext cx="8229600" cy="6185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Q2: C – dress up to confuse the evil spirits</a:t>
            </a:r>
          </a:p>
        </p:txBody>
      </p:sp>
    </p:spTree>
    <p:extLst>
      <p:ext uri="{BB962C8B-B14F-4D97-AF65-F5344CB8AC3E}">
        <p14:creationId xmlns:p14="http://schemas.microsoft.com/office/powerpoint/2010/main" val="13648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3</a:t>
            </a:r>
            <a:r>
              <a:rPr lang="en-GB" b="1" dirty="0" smtClean="0">
                <a:latin typeface="Footlight MT Light" panose="0204060206030A020304" pitchFamily="18" charset="0"/>
              </a:rPr>
              <a:t> – World records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Q1: In 2011, where was the largest gathering of skeletons?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0504" y="2852936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Tokyo Disneyland, Japan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Cultural centre, Toluca, Mexico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Swansea University, UK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40443" y="3349723"/>
            <a:ext cx="9482081" cy="3520629"/>
            <a:chOff x="-140443" y="3349723"/>
            <a:chExt cx="9482081" cy="3520629"/>
          </a:xfrm>
        </p:grpSpPr>
        <p:pic>
          <p:nvPicPr>
            <p:cNvPr id="13314" name="Picture 2" descr="Man and dog skeleton skull silhouette printable art clipart | Etsy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36"/>
            <a:stretch/>
          </p:blipFill>
          <p:spPr bwMode="auto">
            <a:xfrm flipH="1">
              <a:off x="6660232" y="3349723"/>
              <a:ext cx="2479336" cy="339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04" b="71144"/>
            <a:stretch/>
          </p:blipFill>
          <p:spPr>
            <a:xfrm flipH="1">
              <a:off x="-81224" y="4684885"/>
              <a:ext cx="2835930" cy="2155927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7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136015" y="4797152"/>
              <a:ext cx="411649" cy="41486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23728" y="5533973"/>
              <a:ext cx="411649" cy="41486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436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3</a:t>
            </a:r>
            <a:r>
              <a:rPr lang="en-GB" b="1" dirty="0" smtClean="0">
                <a:latin typeface="Footlight MT Light" panose="0204060206030A020304" pitchFamily="18" charset="0"/>
              </a:rPr>
              <a:t> – World records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Q2: How old is the oldest ghost, </a:t>
            </a:r>
            <a:r>
              <a:rPr lang="en-GB" dirty="0" err="1" smtClean="0">
                <a:latin typeface="Footlight MT Light" panose="0204060206030A020304" pitchFamily="18" charset="0"/>
              </a:rPr>
              <a:t>Vivaron</a:t>
            </a:r>
            <a:r>
              <a:rPr lang="en-GB" dirty="0" smtClean="0">
                <a:latin typeface="Footlight MT Light" panose="0204060206030A020304" pitchFamily="18" charset="0"/>
              </a:rPr>
              <a:t> the snake-demon, who resides at Ghost Ranch, New Mexico?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0504" y="3170694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220 million years old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990,000 years old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5000 years old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40443" y="3463266"/>
            <a:ext cx="9482081" cy="3407086"/>
            <a:chOff x="-140443" y="3463266"/>
            <a:chExt cx="9482081" cy="3407086"/>
          </a:xfrm>
        </p:grpSpPr>
        <p:grpSp>
          <p:nvGrpSpPr>
            <p:cNvPr id="3" name="Group 2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7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7621" y="3782382"/>
              <a:ext cx="4091947" cy="30689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622" y="3463266"/>
              <a:ext cx="1739378" cy="1500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4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3</a:t>
            </a:r>
            <a:r>
              <a:rPr lang="en-GB" b="1" dirty="0" smtClean="0">
                <a:latin typeface="Footlight MT Light" panose="0204060206030A020304" pitchFamily="18" charset="0"/>
              </a:rPr>
              <a:t> – World records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Q3: The largest gathering of witches (1607 of them!) was in Spain in Nov 2013, but why did they gather?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252536" y="3351637"/>
            <a:ext cx="9594174" cy="3747589"/>
            <a:chOff x="-252536" y="3351637"/>
            <a:chExt cx="9594174" cy="3747589"/>
          </a:xfrm>
        </p:grpSpPr>
        <p:pic>
          <p:nvPicPr>
            <p:cNvPr id="16386" name="Picture 2" descr="https://cdn.shopify.com/s/files/1/1271/0713/products/FAZ008_4_1024x1024@2x.JPG?v=1476800783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0" b="30781"/>
            <a:stretch/>
          </p:blipFill>
          <p:spPr bwMode="auto">
            <a:xfrm>
              <a:off x="-252536" y="3354210"/>
              <a:ext cx="5387752" cy="3745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cdn.shopify.com/s/files/1/1271/0713/products/FAZ008_4_1024x1024@2x.JPG?v=1476800783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0" r="15482" b="30734"/>
            <a:stretch/>
          </p:blipFill>
          <p:spPr bwMode="auto">
            <a:xfrm>
              <a:off x="4788024" y="3351637"/>
              <a:ext cx="4553614" cy="3747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7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60504" y="3284984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For a convention on broom maintenance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To curse the prime minister, Mariano </a:t>
            </a:r>
            <a:r>
              <a:rPr lang="en-GB" dirty="0" err="1" smtClean="0">
                <a:latin typeface="Footlight MT Light" panose="0204060206030A020304" pitchFamily="18" charset="0"/>
              </a:rPr>
              <a:t>Rajoy</a:t>
            </a:r>
            <a:endParaRPr lang="en-GB" dirty="0" smtClean="0">
              <a:latin typeface="Footlight MT Light" panose="0204060206030A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To bring them luck for the Christmas lottery </a:t>
            </a:r>
          </a:p>
        </p:txBody>
      </p:sp>
    </p:spTree>
    <p:extLst>
      <p:ext uri="{BB962C8B-B14F-4D97-AF65-F5344CB8AC3E}">
        <p14:creationId xmlns:p14="http://schemas.microsoft.com/office/powerpoint/2010/main" val="20334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3</a:t>
            </a:r>
            <a:r>
              <a:rPr lang="en-GB" b="1" dirty="0" smtClean="0">
                <a:latin typeface="Footlight MT Light" panose="0204060206030A020304" pitchFamily="18" charset="0"/>
              </a:rPr>
              <a:t> – World records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Q4: How big is the largest model of Hogwarts?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2" y="4005064"/>
            <a:ext cx="8611075" cy="2863504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60504" y="2378606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50ft (15m) across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10ft (3m) across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5ft (1.5m) across</a:t>
            </a:r>
          </a:p>
        </p:txBody>
      </p:sp>
    </p:spTree>
    <p:extLst>
      <p:ext uri="{BB962C8B-B14F-4D97-AF65-F5344CB8AC3E}">
        <p14:creationId xmlns:p14="http://schemas.microsoft.com/office/powerpoint/2010/main" val="1608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3</a:t>
            </a:r>
            <a:r>
              <a:rPr lang="en-GB" b="1" dirty="0" smtClean="0">
                <a:latin typeface="Footlight MT Light" panose="0204060206030A020304" pitchFamily="18" charset="0"/>
              </a:rPr>
              <a:t> – World records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Q5: How many people were at the Great Wolf Lodge in Canada to break the record for most number of people wolf howling together?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0504" y="3314710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296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803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1437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40443" y="5401326"/>
            <a:ext cx="9482081" cy="1469026"/>
            <a:chOff x="-140443" y="5401326"/>
            <a:chExt cx="9482081" cy="1469026"/>
          </a:xfrm>
        </p:grpSpPr>
        <p:pic>
          <p:nvPicPr>
            <p:cNvPr id="15" name="Picture 22" descr="Wolf silhouette. | Wolf silhouette, Silhouette art, Animal silhouett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46464" y="5401326"/>
              <a:ext cx="865296" cy="136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2" descr="Wolf silhouette. | Wolf silhouette, Silhouette art, Animal silhouett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401326"/>
              <a:ext cx="852415" cy="1340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598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3 answers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7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Q1</a:t>
            </a:r>
            <a:r>
              <a:rPr lang="en-GB" dirty="0">
                <a:latin typeface="Footlight MT Light" panose="0204060206030A020304" pitchFamily="18" charset="0"/>
              </a:rPr>
              <a:t>: C – Swansea </a:t>
            </a:r>
            <a:r>
              <a:rPr lang="en-GB" dirty="0" smtClean="0">
                <a:latin typeface="Footlight MT Light" panose="0204060206030A020304" pitchFamily="18" charset="0"/>
              </a:rPr>
              <a:t>skeletons (2018 in total)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5229200"/>
            <a:ext cx="8229600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Q5: </a:t>
            </a:r>
            <a:r>
              <a:rPr lang="en-GB" dirty="0">
                <a:latin typeface="Footlight MT Light" panose="0204060206030A020304" pitchFamily="18" charset="0"/>
              </a:rPr>
              <a:t>B – 803 (the first 150 got free wolf ears)</a:t>
            </a:r>
            <a:endParaRPr lang="en-GB" dirty="0" smtClean="0">
              <a:latin typeface="Footlight MT Light" panose="0204060206030A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2096" y="3717032"/>
            <a:ext cx="8229600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Q4: </a:t>
            </a:r>
            <a:r>
              <a:rPr lang="en-GB" dirty="0">
                <a:latin typeface="Footlight MT Light" panose="0204060206030A020304" pitchFamily="18" charset="0"/>
              </a:rPr>
              <a:t>A – 50ft across, made by Warner Bros. Art Department and contains more than 2500 fibre optic lights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5990" y="3140968"/>
            <a:ext cx="8229600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Q3: </a:t>
            </a:r>
            <a:r>
              <a:rPr lang="en-GB" dirty="0">
                <a:latin typeface="Footlight MT Light" panose="0204060206030A020304" pitchFamily="18" charset="0"/>
              </a:rPr>
              <a:t>C – witches wanted riches!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2132856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Q2: </a:t>
            </a:r>
            <a:r>
              <a:rPr lang="en-GB" dirty="0">
                <a:latin typeface="Footlight MT Light" panose="0204060206030A020304" pitchFamily="18" charset="0"/>
              </a:rPr>
              <a:t>A – 220 million years old, they found a fossil of the “ghost” </a:t>
            </a:r>
            <a:r>
              <a:rPr lang="en-GB" dirty="0" err="1">
                <a:latin typeface="Footlight MT Light" panose="0204060206030A020304" pitchFamily="18" charset="0"/>
              </a:rPr>
              <a:t>phytosaur</a:t>
            </a:r>
            <a:endParaRPr lang="en-GB" dirty="0" smtClean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4</a:t>
            </a:r>
            <a:r>
              <a:rPr lang="en-GB" b="1" dirty="0" smtClean="0">
                <a:latin typeface="Footlight MT Light" panose="0204060206030A020304" pitchFamily="18" charset="0"/>
              </a:rPr>
              <a:t> – Would you survive?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Q1: What would you be trying to kill/get rid of if you buried a glass bottle filled with urine, bent pins, hair, and rosemary?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0504" y="3314710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Witch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Demon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Goblin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40443" y="5593171"/>
            <a:ext cx="9482081" cy="1353670"/>
            <a:chOff x="-140443" y="5593171"/>
            <a:chExt cx="9482081" cy="1353670"/>
          </a:xfrm>
        </p:grpSpPr>
        <p:pic>
          <p:nvPicPr>
            <p:cNvPr id="1026" name="Picture 2" descr="Mission Designs: Wine Bottle silhouette vector file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4" r="33744" b="8311"/>
            <a:stretch/>
          </p:blipFill>
          <p:spPr bwMode="auto">
            <a:xfrm rot="4960749">
              <a:off x="4492040" y="5634784"/>
              <a:ext cx="760877" cy="1622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Mission Designs: Wine Bottle silhouette vector file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5" r="8422" b="34881"/>
            <a:stretch/>
          </p:blipFill>
          <p:spPr bwMode="auto">
            <a:xfrm rot="20379963">
              <a:off x="7748012" y="5707479"/>
              <a:ext cx="676833" cy="1151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Mission Designs: Wine Bottle silhouette vector file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7" r="59035" b="23480"/>
            <a:stretch/>
          </p:blipFill>
          <p:spPr bwMode="auto">
            <a:xfrm rot="1930514">
              <a:off x="1485726" y="5593171"/>
              <a:ext cx="856289" cy="135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475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Q1</a:t>
            </a:r>
            <a:r>
              <a:rPr lang="en-GB" sz="2800" dirty="0" smtClean="0">
                <a:latin typeface="Footlight MT Light" panose="0204060206030A020304" pitchFamily="18" charset="0"/>
              </a:rPr>
              <a:t>: </a:t>
            </a:r>
            <a:r>
              <a:rPr lang="en-GB" sz="2800" dirty="0" smtClean="0">
                <a:latin typeface="Footlight MT Light" panose="0204060206030A020304" pitchFamily="18" charset="0"/>
              </a:rPr>
              <a:t>“</a:t>
            </a:r>
            <a:r>
              <a:rPr lang="en-GB" sz="2800" dirty="0">
                <a:latin typeface="Footlight MT Light" panose="0204060206030A020304" pitchFamily="18" charset="0"/>
              </a:rPr>
              <a:t>Punkin </a:t>
            </a:r>
            <a:r>
              <a:rPr lang="en-GB" sz="2800" dirty="0" err="1">
                <a:latin typeface="Footlight MT Light" panose="0204060206030A020304" pitchFamily="18" charset="0"/>
              </a:rPr>
              <a:t>Chunkin</a:t>
            </a:r>
            <a:r>
              <a:rPr lang="en-GB" sz="2800" dirty="0">
                <a:latin typeface="Footlight MT Light" panose="0204060206030A020304" pitchFamily="18" charset="0"/>
              </a:rPr>
              <a:t>” is a sport where teams compete to see who can throw pumpkins the furthest through mechanical </a:t>
            </a:r>
            <a:r>
              <a:rPr lang="en-GB" sz="2800" dirty="0" smtClean="0">
                <a:latin typeface="Footlight MT Light" panose="0204060206030A020304" pitchFamily="18" charset="0"/>
              </a:rPr>
              <a:t>means. The </a:t>
            </a:r>
            <a:r>
              <a:rPr lang="en-GB" sz="2800" dirty="0">
                <a:latin typeface="Footlight MT Light" panose="0204060206030A020304" pitchFamily="18" charset="0"/>
              </a:rPr>
              <a:t>Guinness world record shot was set in 2011 by a pneumatic cannon dubbed "Big 10 Inch", but how far did they shoot a pumpkin</a:t>
            </a:r>
            <a:r>
              <a:rPr lang="en-GB" sz="2800" dirty="0" smtClean="0">
                <a:latin typeface="Footlight MT Light" panose="0204060206030A020304" pitchFamily="18" charset="0"/>
              </a:rPr>
              <a:t>?</a:t>
            </a:r>
            <a:endParaRPr lang="en-GB" sz="2800" dirty="0">
              <a:latin typeface="Footlight MT Light" panose="0204060206030A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1 – Pumpkins!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40443" y="5834562"/>
            <a:ext cx="9482081" cy="1062439"/>
            <a:chOff x="-140443" y="5834562"/>
            <a:chExt cx="9482081" cy="1062439"/>
          </a:xfrm>
        </p:grpSpPr>
        <p:pic>
          <p:nvPicPr>
            <p:cNvPr id="14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42" t="6728" r="24289" b="72516"/>
            <a:stretch/>
          </p:blipFill>
          <p:spPr bwMode="auto">
            <a:xfrm rot="270715">
              <a:off x="5684848" y="5846184"/>
              <a:ext cx="1080727" cy="102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3" t="6728" r="40833" b="72516"/>
            <a:stretch/>
          </p:blipFill>
          <p:spPr bwMode="auto">
            <a:xfrm rot="21220903">
              <a:off x="7524328" y="5839960"/>
              <a:ext cx="1241884" cy="105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0" t="6728" r="58089" b="72516"/>
            <a:stretch/>
          </p:blipFill>
          <p:spPr bwMode="auto">
            <a:xfrm>
              <a:off x="2987824" y="6017472"/>
              <a:ext cx="955343" cy="86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4" t="6728" r="76423" b="72516"/>
            <a:stretch/>
          </p:blipFill>
          <p:spPr bwMode="auto">
            <a:xfrm rot="21183731">
              <a:off x="717865" y="5834562"/>
              <a:ext cx="1064308" cy="106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1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460504" y="4005064"/>
            <a:ext cx="8229600" cy="235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A </a:t>
            </a:r>
            <a:r>
              <a:rPr lang="en-GB" sz="2800" dirty="0" smtClean="0">
                <a:latin typeface="Footlight MT Light" panose="0204060206030A020304" pitchFamily="18" charset="0"/>
              </a:rPr>
              <a:t>– 972m </a:t>
            </a:r>
            <a:endParaRPr lang="en-GB" sz="2800" dirty="0" smtClean="0">
              <a:latin typeface="Footlight MT Light" panose="0204060206030A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B </a:t>
            </a:r>
            <a:r>
              <a:rPr lang="en-GB" sz="2800" dirty="0" smtClean="0">
                <a:latin typeface="Footlight MT Light" panose="0204060206030A020304" pitchFamily="18" charset="0"/>
              </a:rPr>
              <a:t>– 1431m</a:t>
            </a:r>
            <a:endParaRPr lang="en-GB" sz="2800" dirty="0" smtClean="0">
              <a:latin typeface="Footlight MT Light" panose="0204060206030A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C – </a:t>
            </a:r>
            <a:r>
              <a:rPr lang="en-GB" sz="2800" dirty="0" smtClean="0">
                <a:latin typeface="Footlight MT Light" panose="0204060206030A020304" pitchFamily="18" charset="0"/>
              </a:rPr>
              <a:t>1690m</a:t>
            </a:r>
            <a:endParaRPr lang="en-GB" sz="2800" dirty="0" smtClean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4</a:t>
            </a:r>
            <a:r>
              <a:rPr lang="en-GB" b="1" dirty="0" smtClean="0">
                <a:latin typeface="Footlight MT Light" panose="0204060206030A020304" pitchFamily="18" charset="0"/>
              </a:rPr>
              <a:t> – Would you survive?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Q2: According to folklore, what will kill a werewolf?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0504" y="2780928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Silver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Running water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Nothing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40443" y="3392659"/>
            <a:ext cx="9482081" cy="3477693"/>
            <a:chOff x="-140443" y="3392659"/>
            <a:chExt cx="9482081" cy="3477693"/>
          </a:xfrm>
        </p:grpSpPr>
        <p:pic>
          <p:nvPicPr>
            <p:cNvPr id="15" name="Picture 2" descr="halloween werewolf background&#10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260" y="3392659"/>
              <a:ext cx="3061927" cy="332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617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4</a:t>
            </a:r>
            <a:r>
              <a:rPr lang="en-GB" b="1" dirty="0" smtClean="0">
                <a:latin typeface="Footlight MT Light" panose="0204060206030A020304" pitchFamily="18" charset="0"/>
              </a:rPr>
              <a:t> – Would you survive?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Q3: In Mary Shelley’s novel, how did Frankenstein’s monster intend to die?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0504" y="2780928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Throw himself off a cliff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Drown himself in the freezing waters of the Arctic circle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Set himself on fire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40443" y="4208528"/>
            <a:ext cx="9482081" cy="2661824"/>
            <a:chOff x="-140443" y="4208528"/>
            <a:chExt cx="9482081" cy="2661824"/>
          </a:xfrm>
        </p:grpSpPr>
        <p:pic>
          <p:nvPicPr>
            <p:cNvPr id="3076" name="Picture 4" descr="This Frankenstein Monster Silhouette is perfect for Halloween and  monsterific fun! Description… | Halloween silhouettes, Frankenstein  silhouette, Halloween stencil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008">
              <a:off x="7380312" y="4208528"/>
              <a:ext cx="1443719" cy="253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691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Q4: How does salt stop a vampire chasing you?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0504" y="2378606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It burns their skin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The vampire has to stop to count every grain while you escape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The salt summons the devil who will kill the vampire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4</a:t>
            </a:r>
            <a:r>
              <a:rPr lang="en-GB" b="1" dirty="0" smtClean="0">
                <a:latin typeface="Footlight MT Light" panose="0204060206030A020304" pitchFamily="18" charset="0"/>
              </a:rPr>
              <a:t> – Would you survive?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818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Q5: If Aka </a:t>
            </a:r>
            <a:r>
              <a:rPr lang="en-GB" dirty="0" err="1" smtClean="0">
                <a:latin typeface="Footlight MT Light" panose="0204060206030A020304" pitchFamily="18" charset="0"/>
              </a:rPr>
              <a:t>Manto</a:t>
            </a:r>
            <a:r>
              <a:rPr lang="en-GB" dirty="0" smtClean="0">
                <a:latin typeface="Footlight MT Light" panose="0204060206030A020304" pitchFamily="18" charset="0"/>
              </a:rPr>
              <a:t> (a Japanese demon) appeared while you were in the bathroom, what terrifying question would he ask?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0504" y="3242702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“When did you cut your fingernails?”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“How many children do you have?”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“Would you like a red or blue cloak?”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4</a:t>
            </a:r>
            <a:r>
              <a:rPr lang="en-GB" b="1" dirty="0" smtClean="0">
                <a:latin typeface="Footlight MT Light" panose="0204060206030A020304" pitchFamily="18" charset="0"/>
              </a:rPr>
              <a:t> – Would you survive?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40443" y="5301208"/>
            <a:ext cx="9482081" cy="1569144"/>
            <a:chOff x="-140443" y="5301208"/>
            <a:chExt cx="9482081" cy="1569144"/>
          </a:xfrm>
        </p:grpSpPr>
        <p:pic>
          <p:nvPicPr>
            <p:cNvPr id="6148" name="Picture 4" descr="Toilet&#10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5032" y="5301208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22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4 answers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7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Q1</a:t>
            </a:r>
            <a:r>
              <a:rPr lang="en-GB" dirty="0">
                <a:latin typeface="Footlight MT Light" panose="0204060206030A020304" pitchFamily="18" charset="0"/>
              </a:rPr>
              <a:t>: A</a:t>
            </a:r>
            <a:r>
              <a:rPr lang="en-GB" dirty="0" smtClean="0">
                <a:latin typeface="Footlight MT Light" panose="0204060206030A020304" pitchFamily="18" charset="0"/>
              </a:rPr>
              <a:t> </a:t>
            </a:r>
            <a:r>
              <a:rPr lang="en-GB" dirty="0">
                <a:latin typeface="Footlight MT Light" panose="0204060206030A020304" pitchFamily="18" charset="0"/>
              </a:rPr>
              <a:t>– </a:t>
            </a:r>
            <a:r>
              <a:rPr lang="en-GB" dirty="0" smtClean="0">
                <a:latin typeface="Footlight MT Light" panose="0204060206030A020304" pitchFamily="18" charset="0"/>
              </a:rPr>
              <a:t>witch bottles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5229200"/>
            <a:ext cx="8229600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Q5: </a:t>
            </a:r>
            <a:r>
              <a:rPr lang="en-GB" dirty="0">
                <a:latin typeface="Footlight MT Light" panose="0204060206030A020304" pitchFamily="18" charset="0"/>
              </a:rPr>
              <a:t>C</a:t>
            </a:r>
            <a:r>
              <a:rPr lang="en-GB" dirty="0" smtClean="0">
                <a:latin typeface="Footlight MT Light" panose="0204060206030A020304" pitchFamily="18" charset="0"/>
              </a:rPr>
              <a:t> </a:t>
            </a:r>
            <a:r>
              <a:rPr lang="en-GB" dirty="0">
                <a:latin typeface="Footlight MT Light" panose="0204060206030A020304" pitchFamily="18" charset="0"/>
              </a:rPr>
              <a:t>– </a:t>
            </a:r>
            <a:r>
              <a:rPr lang="en-GB" dirty="0" smtClean="0">
                <a:latin typeface="Footlight MT Light" panose="0204060206030A020304" pitchFamily="18" charset="0"/>
              </a:rPr>
              <a:t>but you’ll die whichever you choose…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2096" y="4149080"/>
            <a:ext cx="8229600" cy="11521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Q4: </a:t>
            </a:r>
            <a:r>
              <a:rPr lang="en-GB" dirty="0">
                <a:latin typeface="Footlight MT Light" panose="0204060206030A020304" pitchFamily="18" charset="0"/>
              </a:rPr>
              <a:t>B</a:t>
            </a:r>
            <a:r>
              <a:rPr lang="en-GB" dirty="0" smtClean="0">
                <a:latin typeface="Footlight MT Light" panose="0204060206030A020304" pitchFamily="18" charset="0"/>
              </a:rPr>
              <a:t> – birdseed or sand may also work, anything that takes a while to count  </a:t>
            </a:r>
            <a:endParaRPr lang="en-GB" dirty="0">
              <a:latin typeface="Footlight MT Light" panose="0204060206030A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5990" y="3140968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Q3: C – he leaves the boat to burn himself at the North Pole </a:t>
            </a:r>
            <a:endParaRPr lang="en-GB" dirty="0">
              <a:latin typeface="Footlight MT Light" panose="0204060206030A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2132856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Q2: C – silver was made up for 1941 film “The Wolf Man”, running water is for undead things</a:t>
            </a:r>
          </a:p>
        </p:txBody>
      </p:sp>
    </p:spTree>
    <p:extLst>
      <p:ext uri="{BB962C8B-B14F-4D97-AF65-F5344CB8AC3E}">
        <p14:creationId xmlns:p14="http://schemas.microsoft.com/office/powerpoint/2010/main" val="40577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60504" y="2780928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121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193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Q1: How many people has Michael Myers killed in total (across all 10 “Halloween” films)?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5</a:t>
            </a:r>
            <a:r>
              <a:rPr lang="en-GB" b="1" dirty="0" smtClean="0">
                <a:latin typeface="Footlight MT Light" panose="0204060206030A020304" pitchFamily="18" charset="0"/>
              </a:rPr>
              <a:t> – Hallowe’en films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99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60504" y="2780928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The Queen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Prince William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Princess Diana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Q2: Which member of the royal family is/was a fan of The Rocky Horror Picture Show?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5</a:t>
            </a:r>
            <a:r>
              <a:rPr lang="en-GB" b="1" dirty="0" smtClean="0">
                <a:latin typeface="Footlight MT Light" panose="0204060206030A020304" pitchFamily="18" charset="0"/>
              </a:rPr>
              <a:t> – Hallowe’en films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77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Q3: Which film did Tim Burton NOT direct?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5</a:t>
            </a:r>
            <a:r>
              <a:rPr lang="en-GB" b="1" dirty="0" smtClean="0">
                <a:latin typeface="Footlight MT Light" panose="0204060206030A020304" pitchFamily="18" charset="0"/>
              </a:rPr>
              <a:t> – Hallowe’en films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60504" y="2378606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The Nightmare Before Christmas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Frankenweenie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The Corpse Bride</a:t>
            </a:r>
          </a:p>
        </p:txBody>
      </p:sp>
    </p:spTree>
    <p:extLst>
      <p:ext uri="{BB962C8B-B14F-4D97-AF65-F5344CB8AC3E}">
        <p14:creationId xmlns:p14="http://schemas.microsoft.com/office/powerpoint/2010/main" val="39552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Q4: Which was the first film based on a Stephen King story?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5</a:t>
            </a:r>
            <a:r>
              <a:rPr lang="en-GB" b="1" dirty="0" smtClean="0">
                <a:latin typeface="Footlight MT Light" panose="0204060206030A020304" pitchFamily="18" charset="0"/>
              </a:rPr>
              <a:t> – Hallowe’en films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60504" y="2780928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Children of the Corn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Carrie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The Shining</a:t>
            </a:r>
          </a:p>
        </p:txBody>
      </p:sp>
    </p:spTree>
    <p:extLst>
      <p:ext uri="{BB962C8B-B14F-4D97-AF65-F5344CB8AC3E}">
        <p14:creationId xmlns:p14="http://schemas.microsoft.com/office/powerpoint/2010/main" val="11876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Q5: What is the highest rated horror film on Rotten Tomatoes?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5</a:t>
            </a:r>
            <a:r>
              <a:rPr lang="en-GB" b="1" dirty="0" smtClean="0">
                <a:latin typeface="Footlight MT Light" panose="0204060206030A020304" pitchFamily="18" charset="0"/>
              </a:rPr>
              <a:t> – Hallowe’en films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60504" y="2780928"/>
            <a:ext cx="8215952" cy="342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Us (2019)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A Quiet Place (2018)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The Cabinet of </a:t>
            </a:r>
            <a:r>
              <a:rPr lang="en-GB" dirty="0" err="1" smtClean="0">
                <a:latin typeface="Footlight MT Light" panose="0204060206030A020304" pitchFamily="18" charset="0"/>
              </a:rPr>
              <a:t>Dr.</a:t>
            </a:r>
            <a:r>
              <a:rPr lang="en-GB" dirty="0" smtClean="0">
                <a:latin typeface="Footlight MT Light" panose="0204060206030A020304" pitchFamily="18" charset="0"/>
              </a:rPr>
              <a:t> </a:t>
            </a:r>
            <a:r>
              <a:rPr lang="en-GB" dirty="0" err="1" smtClean="0">
                <a:latin typeface="Footlight MT Light" panose="0204060206030A020304" pitchFamily="18" charset="0"/>
              </a:rPr>
              <a:t>Caligari</a:t>
            </a:r>
            <a:r>
              <a:rPr lang="en-GB" dirty="0" smtClean="0">
                <a:latin typeface="Footlight MT Light" panose="0204060206030A020304" pitchFamily="18" charset="0"/>
              </a:rPr>
              <a:t> (1920)</a:t>
            </a:r>
          </a:p>
        </p:txBody>
      </p:sp>
    </p:spTree>
    <p:extLst>
      <p:ext uri="{BB962C8B-B14F-4D97-AF65-F5344CB8AC3E}">
        <p14:creationId xmlns:p14="http://schemas.microsoft.com/office/powerpoint/2010/main" val="126168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1 – Pumpkins!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40443" y="5834562"/>
            <a:ext cx="9482081" cy="1062439"/>
            <a:chOff x="-140443" y="5834562"/>
            <a:chExt cx="9482081" cy="1062439"/>
          </a:xfrm>
        </p:grpSpPr>
        <p:pic>
          <p:nvPicPr>
            <p:cNvPr id="14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42" t="6728" r="24289" b="72516"/>
            <a:stretch/>
          </p:blipFill>
          <p:spPr bwMode="auto">
            <a:xfrm rot="270715">
              <a:off x="5684848" y="5846184"/>
              <a:ext cx="1080727" cy="102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3" t="6728" r="40833" b="72516"/>
            <a:stretch/>
          </p:blipFill>
          <p:spPr bwMode="auto">
            <a:xfrm rot="21220903">
              <a:off x="7524328" y="5839960"/>
              <a:ext cx="1241884" cy="105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0" t="6728" r="58089" b="72516"/>
            <a:stretch/>
          </p:blipFill>
          <p:spPr bwMode="auto">
            <a:xfrm>
              <a:off x="2987824" y="6017472"/>
              <a:ext cx="955343" cy="86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4" t="6728" r="76423" b="72516"/>
            <a:stretch/>
          </p:blipFill>
          <p:spPr bwMode="auto">
            <a:xfrm rot="21183731">
              <a:off x="717865" y="5834562"/>
              <a:ext cx="1064308" cy="106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1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Footlight MT Light" panose="0204060206030A020304" pitchFamily="18" charset="0"/>
              </a:rPr>
              <a:t>Q2: </a:t>
            </a:r>
            <a:r>
              <a:rPr lang="en-GB" sz="2800" dirty="0">
                <a:latin typeface="Footlight MT Light" panose="0204060206030A020304" pitchFamily="18" charset="0"/>
              </a:rPr>
              <a:t>China is the country which produces the most pumpkin per year, at 7,838,800 tons</a:t>
            </a:r>
            <a:r>
              <a:rPr lang="en-GB" sz="2800" dirty="0" smtClean="0">
                <a:latin typeface="Footlight MT Light" panose="0204060206030A020304" pitchFamily="18" charset="0"/>
              </a:rPr>
              <a:t>. </a:t>
            </a:r>
            <a:r>
              <a:rPr lang="en-GB" sz="2800" dirty="0">
                <a:latin typeface="Footlight MT Light" panose="0204060206030A020304" pitchFamily="18" charset="0"/>
              </a:rPr>
              <a:t>However, which country in the top 12 pumpkin producing countries according to some website I found produces the most pumpkin per capita</a:t>
            </a:r>
            <a:r>
              <a:rPr lang="en-GB" sz="2800" dirty="0">
                <a:latin typeface="Footlight MT Light" panose="0204060206030A020304" pitchFamily="18" charset="0"/>
              </a:rPr>
              <a:t>?</a:t>
            </a:r>
            <a:endParaRPr lang="en-GB" sz="2800" dirty="0">
              <a:latin typeface="Footlight MT Light" panose="0204060206030A0203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60504" y="4005064"/>
            <a:ext cx="8229600" cy="235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A </a:t>
            </a:r>
            <a:r>
              <a:rPr lang="en-GB" sz="2800" dirty="0" smtClean="0">
                <a:latin typeface="Footlight MT Light" panose="0204060206030A020304" pitchFamily="18" charset="0"/>
              </a:rPr>
              <a:t>– Cuba </a:t>
            </a:r>
            <a:endParaRPr lang="en-GB" sz="2800" dirty="0" smtClean="0">
              <a:latin typeface="Footlight MT Light" panose="0204060206030A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B – </a:t>
            </a:r>
            <a:r>
              <a:rPr lang="en-GB" sz="2800" dirty="0" smtClean="0">
                <a:latin typeface="Footlight MT Light" panose="0204060206030A020304" pitchFamily="18" charset="0"/>
              </a:rPr>
              <a:t> Ukraine</a:t>
            </a:r>
            <a:endParaRPr lang="en-GB" sz="2800" dirty="0" smtClean="0">
              <a:latin typeface="Footlight MT Light" panose="0204060206030A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C –  </a:t>
            </a:r>
            <a:r>
              <a:rPr lang="en-GB" sz="2800" dirty="0" smtClean="0">
                <a:latin typeface="Footlight MT Light" panose="0204060206030A020304" pitchFamily="18" charset="0"/>
              </a:rPr>
              <a:t>Spain</a:t>
            </a:r>
            <a:endParaRPr lang="en-GB" sz="2800" dirty="0" smtClean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</a:t>
            </a:r>
            <a:r>
              <a:rPr lang="en-GB" b="1" dirty="0">
                <a:latin typeface="Footlight MT Light" panose="0204060206030A020304" pitchFamily="18" charset="0"/>
              </a:rPr>
              <a:t>5</a:t>
            </a:r>
            <a:r>
              <a:rPr lang="en-GB" b="1" dirty="0" smtClean="0">
                <a:latin typeface="Footlight MT Light" panose="0204060206030A020304" pitchFamily="18" charset="0"/>
              </a:rPr>
              <a:t> answers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7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Q1</a:t>
            </a:r>
            <a:r>
              <a:rPr lang="en-GB" dirty="0">
                <a:latin typeface="Footlight MT Light" panose="0204060206030A020304" pitchFamily="18" charset="0"/>
              </a:rPr>
              <a:t>: </a:t>
            </a:r>
            <a:r>
              <a:rPr lang="en-GB" dirty="0" smtClean="0">
                <a:latin typeface="Footlight MT Light" panose="0204060206030A020304" pitchFamily="18" charset="0"/>
              </a:rPr>
              <a:t>B </a:t>
            </a:r>
            <a:r>
              <a:rPr lang="en-GB" dirty="0">
                <a:latin typeface="Footlight MT Light" panose="0204060206030A020304" pitchFamily="18" charset="0"/>
              </a:rPr>
              <a:t>– </a:t>
            </a:r>
            <a:r>
              <a:rPr lang="en-GB" dirty="0" smtClean="0">
                <a:latin typeface="Footlight MT Light" panose="0204060206030A020304" pitchFamily="18" charset="0"/>
              </a:rPr>
              <a:t>apparently the timelines are confusing?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4221088"/>
            <a:ext cx="8229600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Q5: </a:t>
            </a:r>
            <a:r>
              <a:rPr lang="en-GB" dirty="0">
                <a:latin typeface="Footlight MT Light" panose="0204060206030A020304" pitchFamily="18" charset="0"/>
              </a:rPr>
              <a:t>A</a:t>
            </a:r>
            <a:r>
              <a:rPr lang="en-GB" dirty="0" smtClean="0">
                <a:latin typeface="Footlight MT Light" panose="0204060206030A020304" pitchFamily="18" charset="0"/>
              </a:rPr>
              <a:t> </a:t>
            </a:r>
            <a:r>
              <a:rPr lang="en-GB" dirty="0">
                <a:latin typeface="Footlight MT Light" panose="0204060206030A020304" pitchFamily="18" charset="0"/>
              </a:rPr>
              <a:t>– </a:t>
            </a:r>
            <a:r>
              <a:rPr lang="en-GB" dirty="0" smtClean="0">
                <a:latin typeface="Footlight MT Light" panose="0204060206030A020304" pitchFamily="18" charset="0"/>
              </a:rPr>
              <a:t>ranked at #1 but has a lower % score than the others, I have no idea how their ranking works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2096" y="3645024"/>
            <a:ext cx="8229600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Q4: </a:t>
            </a:r>
            <a:r>
              <a:rPr lang="en-GB" dirty="0">
                <a:latin typeface="Footlight MT Light" panose="0204060206030A020304" pitchFamily="18" charset="0"/>
              </a:rPr>
              <a:t>B</a:t>
            </a:r>
            <a:r>
              <a:rPr lang="en-GB" dirty="0" smtClean="0">
                <a:latin typeface="Footlight MT Light" panose="0204060206030A020304" pitchFamily="18" charset="0"/>
              </a:rPr>
              <a:t> – Carrie was made in 1976</a:t>
            </a:r>
            <a:endParaRPr lang="en-GB" dirty="0">
              <a:latin typeface="Footlight MT Light" panose="0204060206030A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5990" y="2636912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Q3: A – he was the producer, Henry </a:t>
            </a:r>
            <a:r>
              <a:rPr lang="en-GB" dirty="0" err="1" smtClean="0">
                <a:latin typeface="Footlight MT Light" panose="0204060206030A020304" pitchFamily="18" charset="0"/>
              </a:rPr>
              <a:t>Selick</a:t>
            </a:r>
            <a:r>
              <a:rPr lang="en-GB" dirty="0" smtClean="0">
                <a:latin typeface="Footlight MT Light" panose="0204060206030A020304" pitchFamily="18" charset="0"/>
              </a:rPr>
              <a:t> directed it</a:t>
            </a:r>
            <a:endParaRPr lang="en-GB" dirty="0">
              <a:latin typeface="Footlight MT Light" panose="0204060206030A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2132856"/>
            <a:ext cx="8229600" cy="5966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Q2: C – “it quite completed my education”</a:t>
            </a:r>
          </a:p>
        </p:txBody>
      </p:sp>
    </p:spTree>
    <p:extLst>
      <p:ext uri="{BB962C8B-B14F-4D97-AF65-F5344CB8AC3E}">
        <p14:creationId xmlns:p14="http://schemas.microsoft.com/office/powerpoint/2010/main" val="38161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57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286000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https://www.facebook.com/andrewismusic/videos/1246052922083739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1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1 – Pumpkins!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40443" y="5834562"/>
            <a:ext cx="9482081" cy="1062439"/>
            <a:chOff x="-140443" y="5834562"/>
            <a:chExt cx="9482081" cy="1062439"/>
          </a:xfrm>
        </p:grpSpPr>
        <p:pic>
          <p:nvPicPr>
            <p:cNvPr id="14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42" t="6728" r="24289" b="72516"/>
            <a:stretch/>
          </p:blipFill>
          <p:spPr bwMode="auto">
            <a:xfrm rot="270715">
              <a:off x="5684848" y="5846184"/>
              <a:ext cx="1080727" cy="102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3" t="6728" r="40833" b="72516"/>
            <a:stretch/>
          </p:blipFill>
          <p:spPr bwMode="auto">
            <a:xfrm rot="21220903">
              <a:off x="7524328" y="5839960"/>
              <a:ext cx="1241884" cy="105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0" t="6728" r="58089" b="72516"/>
            <a:stretch/>
          </p:blipFill>
          <p:spPr bwMode="auto">
            <a:xfrm>
              <a:off x="2987824" y="6017472"/>
              <a:ext cx="955343" cy="86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4" t="6728" r="76423" b="72516"/>
            <a:stretch/>
          </p:blipFill>
          <p:spPr bwMode="auto">
            <a:xfrm rot="21183731">
              <a:off x="717865" y="5834562"/>
              <a:ext cx="1064308" cy="106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1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Q3</a:t>
            </a:r>
            <a:r>
              <a:rPr lang="en-GB" sz="2800" dirty="0">
                <a:latin typeface="Footlight MT Light" panose="0204060206030A020304" pitchFamily="18" charset="0"/>
              </a:rPr>
              <a:t>: </a:t>
            </a:r>
            <a:r>
              <a:rPr lang="en-GB" sz="2800" dirty="0">
                <a:latin typeface="Footlight MT Light" panose="0204060206030A020304" pitchFamily="18" charset="0"/>
              </a:rPr>
              <a:t>The world record for heaviest pumpkin was set by Mathias </a:t>
            </a:r>
            <a:r>
              <a:rPr lang="en-GB" sz="2800" dirty="0" err="1">
                <a:latin typeface="Footlight MT Light" panose="0204060206030A020304" pitchFamily="18" charset="0"/>
              </a:rPr>
              <a:t>Willemijns</a:t>
            </a:r>
            <a:r>
              <a:rPr lang="en-GB" sz="2800" dirty="0">
                <a:latin typeface="Footlight MT Light" panose="0204060206030A020304" pitchFamily="18" charset="0"/>
              </a:rPr>
              <a:t> (Belgium) and authenticated by the Great Pumpkin Commonwealth (GPC) in Ludwigsburg, Germany, on 9 October 2016. </a:t>
            </a:r>
            <a:r>
              <a:rPr lang="en-GB" sz="2800" dirty="0" smtClean="0">
                <a:latin typeface="Footlight MT Light" panose="0204060206030A020304" pitchFamily="18" charset="0"/>
              </a:rPr>
              <a:t>How </a:t>
            </a:r>
            <a:r>
              <a:rPr lang="en-GB" sz="2800" dirty="0">
                <a:latin typeface="Footlight MT Light" panose="0204060206030A020304" pitchFamily="18" charset="0"/>
              </a:rPr>
              <a:t>big was this pumpkin?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60504" y="4005064"/>
            <a:ext cx="8229600" cy="235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A </a:t>
            </a:r>
            <a:r>
              <a:rPr lang="en-GB" sz="2800" dirty="0" smtClean="0">
                <a:latin typeface="Footlight MT Light" panose="0204060206030A020304" pitchFamily="18" charset="0"/>
              </a:rPr>
              <a:t>– 1054.01 kg </a:t>
            </a:r>
            <a:endParaRPr lang="en-GB" sz="2800" dirty="0" smtClean="0">
              <a:latin typeface="Footlight MT Light" panose="0204060206030A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B – </a:t>
            </a:r>
            <a:r>
              <a:rPr lang="en-GB" sz="2800" dirty="0" smtClean="0">
                <a:latin typeface="Footlight MT Light" panose="0204060206030A020304" pitchFamily="18" charset="0"/>
              </a:rPr>
              <a:t> 1190.49 kg</a:t>
            </a:r>
            <a:endParaRPr lang="en-GB" sz="2800" dirty="0" smtClean="0">
              <a:latin typeface="Footlight MT Light" panose="0204060206030A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C –  </a:t>
            </a:r>
            <a:r>
              <a:rPr lang="en-GB" sz="2800" dirty="0" smtClean="0">
                <a:latin typeface="Footlight MT Light" panose="0204060206030A020304" pitchFamily="18" charset="0"/>
              </a:rPr>
              <a:t>1276.84 kg</a:t>
            </a:r>
            <a:endParaRPr lang="en-GB" sz="2800" dirty="0" smtClean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1 – Pumpkins!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40443" y="5834562"/>
            <a:ext cx="9482081" cy="1062439"/>
            <a:chOff x="-140443" y="5834562"/>
            <a:chExt cx="9482081" cy="1062439"/>
          </a:xfrm>
        </p:grpSpPr>
        <p:pic>
          <p:nvPicPr>
            <p:cNvPr id="14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42" t="6728" r="24289" b="72516"/>
            <a:stretch/>
          </p:blipFill>
          <p:spPr bwMode="auto">
            <a:xfrm rot="270715">
              <a:off x="5684848" y="5846184"/>
              <a:ext cx="1080727" cy="102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3" t="6728" r="40833" b="72516"/>
            <a:stretch/>
          </p:blipFill>
          <p:spPr bwMode="auto">
            <a:xfrm rot="21220903">
              <a:off x="7524328" y="5839960"/>
              <a:ext cx="1241884" cy="105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0" t="6728" r="58089" b="72516"/>
            <a:stretch/>
          </p:blipFill>
          <p:spPr bwMode="auto">
            <a:xfrm>
              <a:off x="2987824" y="6017472"/>
              <a:ext cx="955343" cy="86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Vector art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4" t="6728" r="76423" b="72516"/>
            <a:stretch/>
          </p:blipFill>
          <p:spPr bwMode="auto">
            <a:xfrm rot="21183731">
              <a:off x="717865" y="5834562"/>
              <a:ext cx="1064308" cy="106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1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latin typeface="Footlight MT Light" panose="0204060206030A020304" pitchFamily="18" charset="0"/>
              </a:rPr>
              <a:t>Q4: </a:t>
            </a:r>
            <a:r>
              <a:rPr lang="en-GB" sz="2800" dirty="0">
                <a:latin typeface="Footlight MT Light" panose="0204060206030A020304" pitchFamily="18" charset="0"/>
              </a:rPr>
              <a:t>This is Dmitri </a:t>
            </a:r>
            <a:r>
              <a:rPr lang="en-GB" sz="2800" dirty="0" err="1">
                <a:latin typeface="Footlight MT Light" panose="0204060206030A020304" pitchFamily="18" charset="0"/>
              </a:rPr>
              <a:t>Galitzine</a:t>
            </a:r>
            <a:r>
              <a:rPr lang="en-GB" sz="2800" dirty="0">
                <a:latin typeface="Footlight MT Light" panose="0204060206030A020304" pitchFamily="18" charset="0"/>
              </a:rPr>
              <a:t>, winning the Guinness World Record for fastest 100m paddled in a pumpkin: 2 minutes 0.3 seconds</a:t>
            </a:r>
            <a:r>
              <a:rPr lang="en-GB" sz="2800" dirty="0" smtClean="0">
                <a:latin typeface="Footlight MT Light" panose="0204060206030A020304" pitchFamily="18" charset="0"/>
              </a:rPr>
              <a:t>. </a:t>
            </a:r>
            <a:r>
              <a:rPr lang="en-GB" sz="2800" dirty="0">
                <a:latin typeface="Footlight MT Light" panose="0204060206030A020304" pitchFamily="18" charset="0"/>
              </a:rPr>
              <a:t>How much did this pumpkin weigh</a:t>
            </a:r>
            <a:r>
              <a:rPr lang="en-GB" sz="2800" dirty="0" smtClean="0">
                <a:latin typeface="Footlight MT Light" panose="0204060206030A020304" pitchFamily="18" charset="0"/>
              </a:rPr>
              <a:t>?</a:t>
            </a:r>
            <a:endParaRPr lang="en-GB" sz="2800" dirty="0">
              <a:latin typeface="Footlight MT Light" panose="0204060206030A020304" pitchFamily="18" charset="0"/>
            </a:endParaRPr>
          </a:p>
        </p:txBody>
      </p:sp>
      <p:pic>
        <p:nvPicPr>
          <p:cNvPr id="1026" name="Picture 2" descr="https://lh4.googleusercontent.com/qckjjpv6abkOv1ljxkeo1fbbJytw7RXwaIjHbrU9IHXwR8NfnSd0LYGM2yNY_masiBIv0cyvXm0XJX-8eQE5C6oOLmKYIpOOtHm4hAoK1ywLJWuhUDqSC56owU5_K8dZYDA4mk3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2940028"/>
            <a:ext cx="4824536" cy="30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00201"/>
            <a:ext cx="8229600" cy="68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Q1: </a:t>
            </a:r>
            <a:r>
              <a:rPr lang="en-GB" dirty="0" smtClean="0">
                <a:latin typeface="Footlight MT Light" panose="0204060206030A020304" pitchFamily="18" charset="0"/>
              </a:rPr>
              <a:t>C – 1690m</a:t>
            </a:r>
            <a:endParaRPr lang="en-GB" dirty="0" smtClean="0">
              <a:latin typeface="Footlight MT Light" panose="0204060206030A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1 answers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7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62096" y="3559368"/>
            <a:ext cx="8229600" cy="68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Q4: 272.16 kg (point for 260-285 kg)</a:t>
            </a:r>
            <a:endParaRPr lang="en-GB" dirty="0" smtClean="0">
              <a:latin typeface="Footlight MT Light" panose="0204060206030A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5990" y="2911296"/>
            <a:ext cx="8229600" cy="68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Q3: </a:t>
            </a:r>
            <a:r>
              <a:rPr lang="en-GB" dirty="0" smtClean="0">
                <a:latin typeface="Footlight MT Light" panose="0204060206030A020304" pitchFamily="18" charset="0"/>
              </a:rPr>
              <a:t>B – 1190.49 kg</a:t>
            </a:r>
            <a:endParaRPr lang="en-GB" dirty="0" smtClean="0">
              <a:latin typeface="Footlight MT Light" panose="0204060206030A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67544" y="2254706"/>
            <a:ext cx="8229600" cy="68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Q2: </a:t>
            </a:r>
            <a:r>
              <a:rPr lang="en-GB" dirty="0" smtClean="0">
                <a:latin typeface="Footlight MT Light" panose="0204060206030A020304" pitchFamily="18" charset="0"/>
              </a:rPr>
              <a:t>A </a:t>
            </a:r>
            <a:r>
              <a:rPr lang="en-GB" dirty="0" smtClean="0">
                <a:latin typeface="Footlight MT Light" panose="0204060206030A020304" pitchFamily="18" charset="0"/>
              </a:rPr>
              <a:t>– </a:t>
            </a:r>
            <a:r>
              <a:rPr lang="en-GB" dirty="0" smtClean="0">
                <a:latin typeface="Footlight MT Light" panose="0204060206030A020304" pitchFamily="18" charset="0"/>
              </a:rPr>
              <a:t>Cuba, with 46.24 kg per person</a:t>
            </a:r>
            <a:endParaRPr lang="en-GB" dirty="0" smtClean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2 – Folklore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Q1: If you are invited into a fairy mound, what must you never do?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0504" y="3140968"/>
            <a:ext cx="8229600" cy="235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Eat or drink anything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– Speak to the fairy queen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– Take your shoes off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40443" y="4381639"/>
            <a:ext cx="9482081" cy="2488713"/>
            <a:chOff x="-140443" y="4381639"/>
            <a:chExt cx="9482081" cy="2488713"/>
          </a:xfrm>
        </p:grpSpPr>
        <p:pic>
          <p:nvPicPr>
            <p:cNvPr id="3074" name="Picture 2" descr="Jixiaosheng Mushroom Silhouette Fungus Plant Flowers and Trees Wall  Stickers Decals57*77Cm: Amazon.co.uk: DIY &amp; Too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"/>
            <a:stretch/>
          </p:blipFill>
          <p:spPr bwMode="auto">
            <a:xfrm>
              <a:off x="7095777" y="5309943"/>
              <a:ext cx="1436663" cy="1433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airy And Mushroom Stock Illustration - Download Image Now - iStock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9629" y="4381639"/>
              <a:ext cx="2014868" cy="2431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7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225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2 – Folklore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Q2: Why did the tradition of fancy dress for Hallowe’en begin?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0504" y="2852936"/>
            <a:ext cx="8229600" cy="2645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To wear warm layers (such as animal furs) in the cold weather</a:t>
            </a:r>
          </a:p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</a:t>
            </a:r>
            <a:r>
              <a:rPr lang="en-GB" dirty="0">
                <a:latin typeface="Footlight MT Light" panose="0204060206030A020304" pitchFamily="18" charset="0"/>
              </a:rPr>
              <a:t>–</a:t>
            </a:r>
            <a:r>
              <a:rPr lang="en-GB" dirty="0" smtClean="0">
                <a:latin typeface="Footlight MT Light" panose="0204060206030A020304" pitchFamily="18" charset="0"/>
              </a:rPr>
              <a:t> As a disguise to play tricks on neighbours</a:t>
            </a:r>
          </a:p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</a:t>
            </a:r>
            <a:r>
              <a:rPr lang="en-GB" dirty="0">
                <a:latin typeface="Footlight MT Light" panose="0204060206030A020304" pitchFamily="18" charset="0"/>
              </a:rPr>
              <a:t>–</a:t>
            </a:r>
            <a:r>
              <a:rPr lang="en-GB" dirty="0" smtClean="0">
                <a:latin typeface="Footlight MT Light" panose="0204060206030A020304" pitchFamily="18" charset="0"/>
              </a:rPr>
              <a:t> So that if evil spirits see you, they think you’re one of them and leave you alone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40443" y="6279594"/>
            <a:ext cx="9482081" cy="590758"/>
            <a:chOff x="-140443" y="6279594"/>
            <a:chExt cx="9482081" cy="590758"/>
          </a:xfrm>
        </p:grpSpPr>
        <p:pic>
          <p:nvPicPr>
            <p:cNvPr id="7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-14044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2636683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4788024" y="6279594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Vegetation, Grass, Silhouette, Brush, Landscape, Natu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36957"/>
            <a:stretch/>
          </p:blipFill>
          <p:spPr bwMode="auto">
            <a:xfrm>
              <a:off x="6560711" y="6284010"/>
              <a:ext cx="2780927" cy="58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07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Footlight MT Light" panose="0204060206030A020304" pitchFamily="18" charset="0"/>
              </a:rPr>
              <a:t>Round 2 – Folklore</a:t>
            </a:r>
            <a:endParaRPr lang="en-GB" b="1" dirty="0"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176610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Q3: According to Romanian legend, what can you find using a 7-year-old boy riding a white horse?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0504" y="3304013"/>
            <a:ext cx="8229600" cy="2645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A – A vampire’s grave</a:t>
            </a:r>
          </a:p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B </a:t>
            </a:r>
            <a:r>
              <a:rPr lang="en-GB" dirty="0">
                <a:latin typeface="Footlight MT Light" panose="0204060206030A020304" pitchFamily="18" charset="0"/>
              </a:rPr>
              <a:t>–</a:t>
            </a:r>
            <a:r>
              <a:rPr lang="en-GB" dirty="0" smtClean="0">
                <a:latin typeface="Footlight MT Light" panose="0204060206030A020304" pitchFamily="18" charset="0"/>
              </a:rPr>
              <a:t> The entrance to the underworld</a:t>
            </a:r>
          </a:p>
          <a:p>
            <a:pPr marL="0" indent="0">
              <a:buNone/>
            </a:pPr>
            <a:r>
              <a:rPr lang="en-GB" dirty="0" smtClean="0">
                <a:latin typeface="Footlight MT Light" panose="0204060206030A020304" pitchFamily="18" charset="0"/>
              </a:rPr>
              <a:t>C </a:t>
            </a:r>
            <a:r>
              <a:rPr lang="en-GB" dirty="0">
                <a:latin typeface="Footlight MT Light" panose="0204060206030A020304" pitchFamily="18" charset="0"/>
              </a:rPr>
              <a:t>–</a:t>
            </a:r>
            <a:r>
              <a:rPr lang="en-GB" dirty="0" smtClean="0">
                <a:latin typeface="Footlight MT Light" panose="0204060206030A020304" pitchFamily="18" charset="0"/>
              </a:rPr>
              <a:t> Ancient burial mounds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40443" y="4046990"/>
            <a:ext cx="9482081" cy="2823362"/>
            <a:chOff x="-140443" y="4046990"/>
            <a:chExt cx="9482081" cy="2823362"/>
          </a:xfrm>
        </p:grpSpPr>
        <p:pic>
          <p:nvPicPr>
            <p:cNvPr id="5122" name="Picture 2" descr="https://storage.needpix.com/rsynced_images/dressage-2027304_1280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046990"/>
              <a:ext cx="3046647" cy="269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-140443" y="6279594"/>
              <a:ext cx="9482081" cy="590758"/>
              <a:chOff x="-140443" y="6279594"/>
              <a:chExt cx="9482081" cy="590758"/>
            </a:xfrm>
          </p:grpSpPr>
          <p:pic>
            <p:nvPicPr>
              <p:cNvPr id="7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-14044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2636683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4788024" y="6279594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Vegetation, Grass, Silhouette, Brush, Landscape, Natur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5" b="36957"/>
              <a:stretch/>
            </p:blipFill>
            <p:spPr bwMode="auto">
              <a:xfrm>
                <a:off x="6560711" y="6284010"/>
                <a:ext cx="2780927" cy="586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151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786</TotalTime>
  <Words>1430</Words>
  <Application>Microsoft Office PowerPoint</Application>
  <PresentationFormat>On-screen Show (4:3)</PresentationFormat>
  <Paragraphs>148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Ravens Hallowe’en quiz!</vt:lpstr>
      <vt:lpstr>Round 1 – Pumpkins!</vt:lpstr>
      <vt:lpstr>Round 1 – Pumpkins!</vt:lpstr>
      <vt:lpstr>Round 1 – Pumpkins!</vt:lpstr>
      <vt:lpstr>Round 1 – Pumpkins!</vt:lpstr>
      <vt:lpstr>Round 1 answers</vt:lpstr>
      <vt:lpstr>Round 2 – Folklore</vt:lpstr>
      <vt:lpstr>Round 2 – Folklore</vt:lpstr>
      <vt:lpstr>Round 2 – Folklore</vt:lpstr>
      <vt:lpstr>Round 2 – Folklore</vt:lpstr>
      <vt:lpstr>Round 2 – Folklore</vt:lpstr>
      <vt:lpstr>Round 2 answers</vt:lpstr>
      <vt:lpstr>Round 3 – World records</vt:lpstr>
      <vt:lpstr>Round 3 – World records</vt:lpstr>
      <vt:lpstr>Round 3 – World records</vt:lpstr>
      <vt:lpstr>Round 3 – World records</vt:lpstr>
      <vt:lpstr>Round 3 – World records</vt:lpstr>
      <vt:lpstr>Round 3 answers</vt:lpstr>
      <vt:lpstr>Round 4 – Would you survive?</vt:lpstr>
      <vt:lpstr>Round 4 – Would you survive?</vt:lpstr>
      <vt:lpstr>Round 4 – Would you survive?</vt:lpstr>
      <vt:lpstr>Round 4 – Would you survive?</vt:lpstr>
      <vt:lpstr>Round 4 – Would you survive?</vt:lpstr>
      <vt:lpstr>Round 4 answers</vt:lpstr>
      <vt:lpstr>Round 5 – Hallowe’en films</vt:lpstr>
      <vt:lpstr>Round 5 – Hallowe’en films</vt:lpstr>
      <vt:lpstr>Round 5 – Hallowe’en films</vt:lpstr>
      <vt:lpstr>Round 5 – Hallowe’en films</vt:lpstr>
      <vt:lpstr>Round 5 – Hallowe’en films</vt:lpstr>
      <vt:lpstr>Round 5 answers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Ravens do drawing!</dc:title>
  <dc:creator>Miriam</dc:creator>
  <cp:lastModifiedBy>Miriam</cp:lastModifiedBy>
  <cp:revision>76</cp:revision>
  <dcterms:created xsi:type="dcterms:W3CDTF">2020-07-13T22:45:16Z</dcterms:created>
  <dcterms:modified xsi:type="dcterms:W3CDTF">2020-10-25T23:21:22Z</dcterms:modified>
</cp:coreProperties>
</file>